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2E_D1415CEC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modernComment_11F_51D0C382.xml" ContentType="application/vnd.ms-powerpoint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modernComment_135_8BE41512.xml" ContentType="application/vnd.ms-powerpoint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8" r:id="rId1"/>
  </p:sldMasterIdLst>
  <p:notesMasterIdLst>
    <p:notesMasterId r:id="rId23"/>
  </p:notesMasterIdLst>
  <p:sldIdLst>
    <p:sldId id="256" r:id="rId2"/>
    <p:sldId id="271" r:id="rId3"/>
    <p:sldId id="307" r:id="rId4"/>
    <p:sldId id="289" r:id="rId5"/>
    <p:sldId id="258" r:id="rId6"/>
    <p:sldId id="313" r:id="rId7"/>
    <p:sldId id="272" r:id="rId8"/>
    <p:sldId id="314" r:id="rId9"/>
    <p:sldId id="333" r:id="rId10"/>
    <p:sldId id="278" r:id="rId11"/>
    <p:sldId id="291" r:id="rId12"/>
    <p:sldId id="319" r:id="rId13"/>
    <p:sldId id="286" r:id="rId14"/>
    <p:sldId id="302" r:id="rId15"/>
    <p:sldId id="287" r:id="rId16"/>
    <p:sldId id="309" r:id="rId17"/>
    <p:sldId id="334" r:id="rId18"/>
    <p:sldId id="268" r:id="rId19"/>
    <p:sldId id="304" r:id="rId20"/>
    <p:sldId id="282" r:id="rId21"/>
    <p:sldId id="276" r:id="rId22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E898D-EA75-A7F3-4647-8E81BF99D8A2}" name="Kohemun, Dougbe Natacha Syslv (CDC/DDPHSIS/CGH/DGHT)" initials="KDNS(" userId="S::hpn4@cdc.gov::743f33a9-2ed2-49de-adbe-53bf85956d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92" autoAdjust="0"/>
  </p:normalViewPr>
  <p:slideViewPr>
    <p:cSldViewPr snapToGrid="0">
      <p:cViewPr>
        <p:scale>
          <a:sx n="67" d="100"/>
          <a:sy n="67" d="100"/>
        </p:scale>
        <p:origin x="4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Taux</a:t>
            </a:r>
            <a:r>
              <a:rPr lang="fr-FR" baseline="0"/>
              <a:t> de participation 2022-2023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459630046244223E-2"/>
          <c:y val="0.1368421052631579"/>
          <c:w val="0.94999010540349127"/>
          <c:h val="0.64016004219568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Feuil1!$A$93</c:f>
              <c:strCache>
                <c:ptCount val="1"/>
                <c:pt idx="0">
                  <c:v>Total inscrit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Feuil1!$B$92:$D$92</c:f>
              <c:strCache>
                <c:ptCount val="3"/>
                <c:pt idx="0">
                  <c:v>clinique</c:v>
                </c:pt>
                <c:pt idx="1">
                  <c:v>communautaire</c:v>
                </c:pt>
                <c:pt idx="2">
                  <c:v>total</c:v>
                </c:pt>
              </c:strCache>
            </c:strRef>
          </c:cat>
          <c:val>
            <c:numRef>
              <c:f>Feuil1!$B$93:$D$93</c:f>
              <c:numCache>
                <c:formatCode>General</c:formatCode>
                <c:ptCount val="3"/>
                <c:pt idx="0">
                  <c:v>341</c:v>
                </c:pt>
                <c:pt idx="1">
                  <c:v>135</c:v>
                </c:pt>
                <c:pt idx="2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4-480E-BD9A-94A9B5B6E5C5}"/>
            </c:ext>
          </c:extLst>
        </c:ser>
        <c:ser>
          <c:idx val="1"/>
          <c:order val="1"/>
          <c:tx>
            <c:strRef>
              <c:f>Feuil1!$A$94</c:f>
              <c:strCache>
                <c:ptCount val="1"/>
                <c:pt idx="0">
                  <c:v>Nombre participant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Feuil1!$B$92:$D$92</c:f>
              <c:strCache>
                <c:ptCount val="3"/>
                <c:pt idx="0">
                  <c:v>clinique</c:v>
                </c:pt>
                <c:pt idx="1">
                  <c:v>communautaire</c:v>
                </c:pt>
                <c:pt idx="2">
                  <c:v>total</c:v>
                </c:pt>
              </c:strCache>
            </c:strRef>
          </c:cat>
          <c:val>
            <c:numRef>
              <c:f>Feuil1!$B$94:$D$94</c:f>
              <c:numCache>
                <c:formatCode>General</c:formatCode>
                <c:ptCount val="3"/>
                <c:pt idx="0">
                  <c:v>307</c:v>
                </c:pt>
                <c:pt idx="1">
                  <c:v>124</c:v>
                </c:pt>
                <c:pt idx="2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84-480E-BD9A-94A9B5B6E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04430240"/>
        <c:axId val="-1304425888"/>
      </c:barChart>
      <c:catAx>
        <c:axId val="-13044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4425888"/>
        <c:crosses val="autoZero"/>
        <c:auto val="1"/>
        <c:lblAlgn val="ctr"/>
        <c:lblOffset val="100"/>
        <c:noMultiLvlLbl val="0"/>
      </c:catAx>
      <c:valAx>
        <c:axId val="-130442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443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Compétence prestataires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Feuil1!$A$15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Feuil1!$B$14:$D$14</c:f>
              <c:strCache>
                <c:ptCount val="3"/>
                <c:pt idx="0">
                  <c:v>clinique</c:v>
                </c:pt>
                <c:pt idx="1">
                  <c:v>communautaire</c:v>
                </c:pt>
                <c:pt idx="2">
                  <c:v>total</c:v>
                </c:pt>
              </c:strCache>
            </c:strRef>
          </c:cat>
          <c:val>
            <c:numRef>
              <c:f>Feuil1!$B$15:$D$15</c:f>
              <c:numCache>
                <c:formatCode>General</c:formatCode>
                <c:ptCount val="3"/>
                <c:pt idx="0">
                  <c:v>163</c:v>
                </c:pt>
                <c:pt idx="1">
                  <c:v>59</c:v>
                </c:pt>
                <c:pt idx="2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0-44B6-B58F-CD78D8F1F54E}"/>
            </c:ext>
          </c:extLst>
        </c:ser>
        <c:ser>
          <c:idx val="1"/>
          <c:order val="1"/>
          <c:tx>
            <c:strRef>
              <c:f>Feuil1!$A$16</c:f>
              <c:strCache>
                <c:ptCount val="1"/>
                <c:pt idx="0">
                  <c:v>compétents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Feuil1!$B$14:$D$14</c:f>
              <c:strCache>
                <c:ptCount val="3"/>
                <c:pt idx="0">
                  <c:v>clinique</c:v>
                </c:pt>
                <c:pt idx="1">
                  <c:v>communautaire</c:v>
                </c:pt>
                <c:pt idx="2">
                  <c:v>total</c:v>
                </c:pt>
              </c:strCache>
            </c:strRef>
          </c:cat>
          <c:val>
            <c:numRef>
              <c:f>Feuil1!$B$16:$D$16</c:f>
              <c:numCache>
                <c:formatCode>General</c:formatCode>
                <c:ptCount val="3"/>
                <c:pt idx="0">
                  <c:v>137</c:v>
                </c:pt>
                <c:pt idx="1">
                  <c:v>56</c:v>
                </c:pt>
                <c:pt idx="2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0-44B6-B58F-CD78D8F1F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46932592"/>
        <c:axId val="-1246931504"/>
      </c:barChart>
      <c:catAx>
        <c:axId val="-124693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931504"/>
        <c:crosses val="autoZero"/>
        <c:auto val="1"/>
        <c:lblAlgn val="ctr"/>
        <c:lblOffset val="100"/>
        <c:noMultiLvlLbl val="0"/>
      </c:catAx>
      <c:valAx>
        <c:axId val="-124693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693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56494440169662"/>
          <c:y val="0.87490124671916014"/>
          <c:w val="0.41086986104676704"/>
          <c:h val="6.6765419947506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Compétence</a:t>
            </a:r>
            <a:r>
              <a:rPr lang="fr-FR" b="1" baseline="0" dirty="0"/>
              <a:t> des prestataires 2022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768335761886809E-2"/>
          <c:y val="0.15729166666666666"/>
          <c:w val="0.89455173148360645"/>
          <c:h val="0.66846391076115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Feuil1!$A$112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Feuil1!$B$111:$D$111</c:f>
              <c:strCache>
                <c:ptCount val="3"/>
                <c:pt idx="0">
                  <c:v>clinique</c:v>
                </c:pt>
                <c:pt idx="1">
                  <c:v>communautaire</c:v>
                </c:pt>
                <c:pt idx="2">
                  <c:v>total</c:v>
                </c:pt>
              </c:strCache>
            </c:strRef>
          </c:cat>
          <c:val>
            <c:numRef>
              <c:f>Feuil1!$B$112:$D$112</c:f>
              <c:numCache>
                <c:formatCode>General</c:formatCode>
                <c:ptCount val="3"/>
                <c:pt idx="0">
                  <c:v>144</c:v>
                </c:pt>
                <c:pt idx="1">
                  <c:v>65</c:v>
                </c:pt>
                <c:pt idx="2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1-479B-BBA9-7178E153286C}"/>
            </c:ext>
          </c:extLst>
        </c:ser>
        <c:ser>
          <c:idx val="1"/>
          <c:order val="1"/>
          <c:tx>
            <c:strRef>
              <c:f>Feuil1!$A$113</c:f>
              <c:strCache>
                <c:ptCount val="1"/>
                <c:pt idx="0">
                  <c:v>compétents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Feuil1!$B$111:$D$111</c:f>
              <c:strCache>
                <c:ptCount val="3"/>
                <c:pt idx="0">
                  <c:v>clinique</c:v>
                </c:pt>
                <c:pt idx="1">
                  <c:v>communautaire</c:v>
                </c:pt>
                <c:pt idx="2">
                  <c:v>total</c:v>
                </c:pt>
              </c:strCache>
            </c:strRef>
          </c:cat>
          <c:val>
            <c:numRef>
              <c:f>Feuil1!$B$113:$D$113</c:f>
              <c:numCache>
                <c:formatCode>General</c:formatCode>
                <c:ptCount val="3"/>
                <c:pt idx="0">
                  <c:v>94</c:v>
                </c:pt>
                <c:pt idx="1">
                  <c:v>30</c:v>
                </c:pt>
                <c:pt idx="2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1-479B-BBA9-7178E1532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49705680"/>
        <c:axId val="-1249700240"/>
      </c:barChart>
      <c:catAx>
        <c:axId val="-124970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9700240"/>
        <c:crosses val="autoZero"/>
        <c:auto val="1"/>
        <c:lblAlgn val="ctr"/>
        <c:lblOffset val="100"/>
        <c:noMultiLvlLbl val="0"/>
      </c:catAx>
      <c:valAx>
        <c:axId val="-124970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970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I" b="1" dirty="0"/>
              <a:t>Etude</a:t>
            </a:r>
            <a:r>
              <a:rPr lang="fr-CI" b="1" baseline="0" dirty="0"/>
              <a:t> comparative des résultats 2022-2023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Feuil2!$A$2:$A$3</c:f>
              <c:strCache>
                <c:ptCount val="2"/>
                <c:pt idx="0">
                  <c:v>participants </c:v>
                </c:pt>
                <c:pt idx="1">
                  <c:v>compétents </c:v>
                </c:pt>
              </c:strCache>
            </c:strRef>
          </c:cat>
          <c:val>
            <c:numRef>
              <c:f>Feuil2!$B$2:$B$3</c:f>
              <c:numCache>
                <c:formatCode>General</c:formatCode>
                <c:ptCount val="2"/>
                <c:pt idx="0">
                  <c:v>209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0-4EB9-B0C5-C407FD2A8B17}"/>
            </c:ext>
          </c:extLst>
        </c:ser>
        <c:ser>
          <c:idx val="1"/>
          <c:order val="1"/>
          <c:tx>
            <c:strRef>
              <c:f>Feuil2!$C$1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Feuil2!$A$2:$A$3</c:f>
              <c:strCache>
                <c:ptCount val="2"/>
                <c:pt idx="0">
                  <c:v>participants </c:v>
                </c:pt>
                <c:pt idx="1">
                  <c:v>compétents </c:v>
                </c:pt>
              </c:strCache>
            </c:strRef>
          </c:cat>
          <c:val>
            <c:numRef>
              <c:f>Feuil2!$C$2:$C$3</c:f>
              <c:numCache>
                <c:formatCode>General</c:formatCode>
                <c:ptCount val="2"/>
                <c:pt idx="0">
                  <c:v>222</c:v>
                </c:pt>
                <c:pt idx="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0-4EB9-B0C5-C407FD2A8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49699696"/>
        <c:axId val="-1249707856"/>
      </c:barChart>
      <c:catAx>
        <c:axId val="-124969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9707856"/>
        <c:crosses val="autoZero"/>
        <c:auto val="1"/>
        <c:lblAlgn val="ctr"/>
        <c:lblOffset val="100"/>
        <c:noMultiLvlLbl val="0"/>
      </c:catAx>
      <c:valAx>
        <c:axId val="-12497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969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57443977489119"/>
          <c:y val="0.82101749922490319"/>
          <c:w val="0.12102950298690082"/>
          <c:h val="8.1812635475616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F_51D0C3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5A2957-4EC8-4337-9027-AEA89819A13F}" authorId="{F13E898D-EA75-A7F3-4647-8E81BF99D8A2}" created="2022-11-22T09:08:31.144">
    <pc:sldMkLst xmlns:pc="http://schemas.microsoft.com/office/powerpoint/2013/main/command">
      <pc:docMk/>
      <pc:sldMk cId="401911090" sldId="266"/>
    </pc:sldMkLst>
    <p188:txBody>
      <a:bodyPr/>
      <a:lstStyle/>
      <a:p>
        <a:r>
          <a:rPr lang="en-US"/>
          <a:t>Peut on avoir les résultats par district? par type de site et ou de services (PTME, urgences...) ?</a:t>
        </a:r>
      </a:p>
    </p188:txBody>
  </p188:cm>
</p188:cmLst>
</file>

<file path=ppt/comments/modernComment_12E_D1415C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5802ED-725A-4183-AA25-29345C131662}" authorId="{F13E898D-EA75-A7F3-4647-8E81BF99D8A2}" created="2022-11-22T09:06:33.0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74692284" sldId="264"/>
      <ac:graphicFrameMk id="4" creationId="{00000000-0000-0000-0000-000000000000}"/>
    </ac:deMkLst>
    <p188:txBody>
      <a:bodyPr/>
      <a:lstStyle/>
      <a:p>
        <a:r>
          <a:rPr lang="en-US"/>
          <a:t>expliquer c'est quoi la precertification</a:t>
        </a:r>
      </a:p>
    </p188:txBody>
  </p188:cm>
  <p188:cm id="{CB64C224-63FF-4006-816F-EE6B0BE5C442}" authorId="{F13E898D-EA75-A7F3-4647-8E81BF99D8A2}" created="2022-11-22T09:15:01.569">
    <pc:sldMkLst xmlns:pc="http://schemas.microsoft.com/office/powerpoint/2013/main/command">
      <pc:docMk/>
      <pc:sldMk cId="3774692284" sldId="264"/>
    </pc:sldMkLst>
    <p188:txBody>
      <a:bodyPr/>
      <a:lstStyle/>
      <a:p>
        <a:r>
          <a:rPr lang="en-US"/>
          <a:t>bien rendre visible les tableaux, peut ètre canger le design ds slides car un peu chargé le motif sur le coté.</a:t>
        </a:r>
      </a:p>
    </p188:txBody>
  </p188:cm>
</p188:cmLst>
</file>

<file path=ppt/comments/modernComment_135_8BE415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5A2957-4EC8-4337-9027-AEA89819A13F}" authorId="{F13E898D-EA75-A7F3-4647-8E81BF99D8A2}" created="2022-11-22T09:08:31.144">
    <pc:sldMkLst xmlns:pc="http://schemas.microsoft.com/office/powerpoint/2013/main/command">
      <pc:docMk/>
      <pc:sldMk cId="401911090" sldId="266"/>
    </pc:sldMkLst>
    <p188:txBody>
      <a:bodyPr/>
      <a:lstStyle/>
      <a:p>
        <a:r>
          <a:rPr lang="en-US"/>
          <a:t>Peut on avoir les résultats par district? par type de site et ou de services (PTME, urgences...) 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6A76D-5662-4CD7-92F5-12CC1A896D3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00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445DA-22A8-4F41-8DE0-CDCC549694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5F51BD-A324-4455-91AD-5D71787E22F5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8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E4C-5693-426F-AC1D-644F381BDEEF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8791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E4C-5693-426F-AC1D-644F381BDEEF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8152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E4C-5693-426F-AC1D-644F381BDEEF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1460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E4C-5693-426F-AC1D-644F381BDEEF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63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E4C-5693-426F-AC1D-644F381BDEEF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3411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E4C-5693-426F-AC1D-644F381BDEEF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5491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3C1C-4918-4209-8FC8-70E4B13D4AD7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5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A204-925C-45C1-8802-4DD7C0D23279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53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396"/>
            <a:ext cx="53848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6396"/>
            <a:ext cx="53848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5384800" cy="4572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97600" y="1676400"/>
            <a:ext cx="5384800" cy="4572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6400800"/>
            <a:ext cx="10160000" cy="22860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Source, Notes, Abbreviations</a:t>
            </a:r>
          </a:p>
        </p:txBody>
      </p:sp>
    </p:spTree>
    <p:extLst>
      <p:ext uri="{BB962C8B-B14F-4D97-AF65-F5344CB8AC3E}">
        <p14:creationId xmlns:p14="http://schemas.microsoft.com/office/powerpoint/2010/main" val="2666406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DCC0-AA72-45BB-9235-E47B35CC3F88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5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91FD-9411-46EB-A552-A2E084DF9662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D7F9-10F1-453F-9B0F-A395FBEAACF6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430-3CA4-4A1F-86B1-043B623EDF90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6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3F0C-2D90-44CD-85BF-454A33F74420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AC0F-BDD9-4E75-9F4B-DB255E03D245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9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DC9D-8822-40F0-8EB5-D0C120FE45C6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6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3D40-1C90-44E4-9065-853AA6AC61CC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1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DA0E4C-5693-426F-AC1D-644F381BDEEF}" type="datetime1">
              <a:rPr lang="fr-FR" smtClean="0"/>
              <a:t>03/06/2024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12E_D1415CEC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microsoft.com/office/2018/10/relationships/comments" Target="../comments/modernComment_11F_51D0C38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microsoft.com/office/2018/10/relationships/comments" Target="../comments/modernComment_135_8BE415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9482" y="2404671"/>
            <a:ext cx="6953036" cy="1746669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OVERVIEW OF HIV TESTERS CERTIFICATION PROGRAM IN COTE D’IVOIRE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18642" y="4214579"/>
            <a:ext cx="6815669" cy="1320802"/>
          </a:xfrm>
        </p:spPr>
        <p:txBody>
          <a:bodyPr>
            <a:noAutofit/>
          </a:bodyPr>
          <a:lstStyle/>
          <a:p>
            <a:pPr algn="ctr"/>
            <a:r>
              <a:rPr lang="fr-FR" sz="1000" b="1" dirty="0"/>
              <a:t>OSSEY CHO INES PRISCA </a:t>
            </a:r>
            <a:endParaRPr lang="fr-FR" sz="1000" dirty="0"/>
          </a:p>
          <a:p>
            <a:pPr algn="ctr"/>
            <a:r>
              <a:rPr lang="en-GB" sz="1000" dirty="0"/>
              <a:t>Pharmacist Biologist, Certification program coordinator</a:t>
            </a:r>
          </a:p>
          <a:p>
            <a:pPr algn="ctr"/>
            <a:r>
              <a:rPr lang="en-GB" sz="1000" b="1" dirty="0"/>
              <a:t>MOH/NPHL (National Public Health Lab)</a:t>
            </a:r>
            <a:endParaRPr lang="en-GB" sz="1000" dirty="0"/>
          </a:p>
          <a:p>
            <a:pPr algn="ctr"/>
            <a:r>
              <a:rPr lang="en-US" sz="1200" b="1" dirty="0"/>
              <a:t>June 4, 2024</a:t>
            </a:r>
            <a:endParaRPr lang="fr-FR" sz="1200" dirty="0"/>
          </a:p>
          <a:p>
            <a:pPr algn="ctr"/>
            <a:endParaRPr lang="fr-FR" sz="12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840260" y="363888"/>
            <a:ext cx="2433320" cy="662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MINISTERE DE LA SANTE DE </a:t>
            </a:r>
            <a:r>
              <a:rPr lang="en-GB" sz="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L’HYGIENE PUBLIQUE ET DE LA </a:t>
            </a:r>
            <a:r>
              <a:rPr lang="en-US" sz="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COUVERTURE MALADIE UNIVERSELLE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IMG-20210429-WA00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94" y="506774"/>
            <a:ext cx="1778000" cy="8857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à coins arrondis 8"/>
          <p:cNvSpPr/>
          <p:nvPr/>
        </p:nvSpPr>
        <p:spPr>
          <a:xfrm>
            <a:off x="8523072" y="65658"/>
            <a:ext cx="2022475" cy="59128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REPUBLQUE DE CÔTED’IVOIRE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Union-Discipline-Travail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11" y="436907"/>
            <a:ext cx="1407795" cy="885712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12" y="200025"/>
            <a:ext cx="1683327" cy="1175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05347-B97F-69E9-38D2-554FFFC8D7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341" y="5598620"/>
            <a:ext cx="2022798" cy="11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9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2540" y="980836"/>
            <a:ext cx="9726277" cy="840259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PROCESS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4688" y="2537742"/>
            <a:ext cx="3030112" cy="3431258"/>
          </a:xfrm>
          <a:ln w="190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b="1" dirty="0"/>
              <a:t>1- TESTERS SELECTION</a:t>
            </a:r>
            <a:endParaRPr lang="fr-FR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By: </a:t>
            </a:r>
            <a:r>
              <a:rPr lang="fr-FR" dirty="0"/>
              <a:t>NPHL</a:t>
            </a:r>
            <a:endParaRPr lang="fr-FR" sz="2400" dirty="0"/>
          </a:p>
          <a:p>
            <a:r>
              <a:rPr lang="fr-FR" b="1" dirty="0" err="1"/>
              <a:t>Number</a:t>
            </a:r>
            <a:r>
              <a:rPr lang="fr-FR" b="1" dirty="0"/>
              <a:t> of </a:t>
            </a:r>
            <a:r>
              <a:rPr lang="fr-FR" b="1" dirty="0" err="1"/>
              <a:t>testers</a:t>
            </a:r>
            <a:r>
              <a:rPr lang="fr-FR" b="1" dirty="0"/>
              <a:t> </a:t>
            </a:r>
            <a:r>
              <a:rPr lang="fr-FR" b="1" dirty="0" err="1"/>
              <a:t>selected</a:t>
            </a:r>
            <a:r>
              <a:rPr lang="fr-FR" b="1" dirty="0"/>
              <a:t> per </a:t>
            </a:r>
            <a:r>
              <a:rPr lang="fr-FR" b="1" dirty="0" err="1"/>
              <a:t>year</a:t>
            </a:r>
            <a:r>
              <a:rPr lang="fr-FR" dirty="0"/>
              <a:t> ≈ 250</a:t>
            </a:r>
            <a:endParaRPr lang="fr-FR" sz="2400" dirty="0"/>
          </a:p>
          <a:p>
            <a:r>
              <a:rPr lang="fr-FR" dirty="0"/>
              <a:t> </a:t>
            </a:r>
            <a:r>
              <a:rPr lang="fr-FR" b="1" dirty="0" err="1"/>
              <a:t>Criteria</a:t>
            </a:r>
            <a:r>
              <a:rPr lang="fr-FR" b="1" dirty="0"/>
              <a:t>: </a:t>
            </a:r>
            <a:r>
              <a:rPr lang="fr-FR" dirty="0"/>
              <a:t>Volume of tests,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Ips</a:t>
            </a:r>
            <a:r>
              <a:rPr lang="fr-FR" dirty="0"/>
              <a:t>…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10</a:t>
            </a:fld>
            <a:endParaRPr lang="en-US" sz="2800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921BE4D-9A78-BEBC-DCC2-90BDD6E23ADF}"/>
              </a:ext>
            </a:extLst>
          </p:cNvPr>
          <p:cNvSpPr txBox="1">
            <a:spLocks/>
          </p:cNvSpPr>
          <p:nvPr/>
        </p:nvSpPr>
        <p:spPr>
          <a:xfrm>
            <a:off x="4200524" y="2511883"/>
            <a:ext cx="3486621" cy="345711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b="1" dirty="0"/>
              <a:t>2- COACHING</a:t>
            </a:r>
          </a:p>
          <a:p>
            <a:pPr marL="0" indent="0">
              <a:buFont typeface="Arial"/>
              <a:buNone/>
            </a:pPr>
            <a:endParaRPr lang="fr-FR" dirty="0"/>
          </a:p>
          <a:p>
            <a:r>
              <a:rPr lang="fr-FR" b="1" dirty="0"/>
              <a:t>By: </a:t>
            </a:r>
            <a:r>
              <a:rPr lang="fr-FR" dirty="0"/>
              <a:t>National </a:t>
            </a:r>
            <a:r>
              <a:rPr lang="fr-FR" dirty="0" err="1"/>
              <a:t>Quality</a:t>
            </a:r>
            <a:r>
              <a:rPr lang="fr-FR" dirty="0"/>
              <a:t> Coachs</a:t>
            </a:r>
          </a:p>
          <a:p>
            <a:r>
              <a:rPr lang="fr-FR" b="1" dirty="0" err="1"/>
              <a:t>During</a:t>
            </a:r>
            <a:r>
              <a:rPr lang="fr-FR" dirty="0"/>
              <a:t> 03- 06 </a:t>
            </a:r>
            <a:r>
              <a:rPr lang="fr-FR" dirty="0" err="1"/>
              <a:t>months</a:t>
            </a:r>
            <a:endParaRPr lang="fr-FR" dirty="0"/>
          </a:p>
          <a:p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1266A9A-C41E-9A5A-7E08-49AC0AE2EF6B}"/>
              </a:ext>
            </a:extLst>
          </p:cNvPr>
          <p:cNvSpPr txBox="1">
            <a:spLocks/>
          </p:cNvSpPr>
          <p:nvPr/>
        </p:nvSpPr>
        <p:spPr>
          <a:xfrm>
            <a:off x="7867650" y="2511884"/>
            <a:ext cx="3028948" cy="3457116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b="1" dirty="0"/>
              <a:t>3- AUDIT</a:t>
            </a:r>
          </a:p>
          <a:p>
            <a:pPr marL="0" indent="0" algn="ctr">
              <a:buFont typeface="Arial"/>
              <a:buNone/>
            </a:pP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err="1"/>
              <a:t>Theoretical</a:t>
            </a:r>
            <a:r>
              <a:rPr lang="fr-FR" b="1" dirty="0"/>
              <a:t> phase: </a:t>
            </a:r>
            <a:r>
              <a:rPr lang="fr-FR" dirty="0" err="1"/>
              <a:t>written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  <a:p>
            <a:r>
              <a:rPr lang="fr-FR" b="1" dirty="0" err="1"/>
              <a:t>Practical</a:t>
            </a:r>
            <a:r>
              <a:rPr lang="fr-FR" b="1" dirty="0"/>
              <a:t> phase </a:t>
            </a:r>
            <a:r>
              <a:rPr lang="fr-FR" dirty="0" err="1"/>
              <a:t>with</a:t>
            </a:r>
            <a:r>
              <a:rPr lang="fr-FR" dirty="0"/>
              <a:t> direct  Observation</a:t>
            </a:r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36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4477" y="860424"/>
            <a:ext cx="9535497" cy="840259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CERTIFICATION AUDIT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9256" y="2003922"/>
            <a:ext cx="4950529" cy="4244477"/>
          </a:xfrm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latin typeface="+mj-lt"/>
              </a:rPr>
              <a:t>WRITTEN ASSESSMENT </a:t>
            </a:r>
            <a:endParaRPr lang="fr-FR" sz="2000" dirty="0">
              <a:latin typeface="+mj-lt"/>
            </a:endParaRPr>
          </a:p>
          <a:p>
            <a:pPr marL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Quality assurance </a:t>
            </a:r>
            <a:endParaRPr lang="en-US" sz="2000" b="0" i="0" u="none" strike="noStrike" kern="1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Biosecurity and biosafety</a:t>
            </a: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Specimen collection and management</a:t>
            </a: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National HIV Testing Algorithm</a:t>
            </a: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HIV testing standardized logbook</a:t>
            </a: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Proficiency testing</a:t>
            </a: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Professional ethics</a:t>
            </a: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Stock management</a:t>
            </a: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23837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  <a:tab pos="449580" algn="l"/>
              </a:tabLs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Pre-test and post-test </a:t>
            </a:r>
            <a:endParaRPr lang="en-US" sz="2000" b="0" i="0" u="none" strike="noStrike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11</a:t>
            </a:fld>
            <a:endParaRPr lang="en-US" sz="28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163658B-3BDB-EE53-1677-629B7EA202D9}"/>
              </a:ext>
            </a:extLst>
          </p:cNvPr>
          <p:cNvSpPr txBox="1">
            <a:spLocks/>
          </p:cNvSpPr>
          <p:nvPr/>
        </p:nvSpPr>
        <p:spPr>
          <a:xfrm>
            <a:off x="6096000" y="2003923"/>
            <a:ext cx="5457825" cy="4244476"/>
          </a:xfrm>
          <a:prstGeom prst="rect">
            <a:avLst/>
          </a:prstGeom>
          <a:ln w="9525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AutoNum type="arabicPeriod" startAt="2"/>
            </a:pPr>
            <a:r>
              <a:rPr lang="fr-FR" sz="2000" b="1" dirty="0"/>
              <a:t>DIRECT OBSERVATION </a:t>
            </a:r>
            <a:r>
              <a:rPr lang="fr-FR" sz="2000" dirty="0" err="1"/>
              <a:t>using</a:t>
            </a:r>
            <a:r>
              <a:rPr lang="fr-FR" sz="2000" dirty="0"/>
              <a:t> a checklist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Workstation layout,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Hygiene and biosecurity measures,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Pre and post-test advice,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Different stages of the test,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Use of standardized tools,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Recording of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… </a:t>
            </a:r>
          </a:p>
          <a:p>
            <a:pPr marL="0" indent="0">
              <a:buFont typeface="Arial"/>
              <a:buNone/>
            </a:pP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9831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8B228-58DF-4224-92A7-E9536424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4" y="383742"/>
            <a:ext cx="9116292" cy="1143000"/>
          </a:xfrm>
        </p:spPr>
        <p:txBody>
          <a:bodyPr/>
          <a:lstStyle/>
          <a:p>
            <a:r>
              <a:rPr lang="fr-FR" b="1" dirty="0"/>
              <a:t>ELIGIBILITY CRITERIA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71B0D-8364-4016-A4CC-C9BF1F4DD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1900" y="2288022"/>
            <a:ext cx="4495800" cy="37698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Six months of HIV testing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Have received initial training in national HIV counselling and testing modules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Obtain a score ≥ 80% in the written assessment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Score ≥ 80% during direct observation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Obtain a score of 100% on the last HIV PT carried out by the provider in the last 12 months.</a:t>
            </a:r>
            <a:endParaRPr lang="fr-FR" sz="8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fr-FR" sz="1600" b="1" dirty="0" err="1">
                <a:solidFill>
                  <a:srgbClr val="FF0000"/>
                </a:solidFill>
              </a:rPr>
              <a:t>Certified</a:t>
            </a:r>
            <a:r>
              <a:rPr lang="fr-FR" sz="1600" b="1" dirty="0">
                <a:solidFill>
                  <a:srgbClr val="FF0000"/>
                </a:solidFill>
              </a:rPr>
              <a:t> for a </a:t>
            </a:r>
            <a:r>
              <a:rPr lang="fr-FR" sz="1600" b="1" dirty="0" err="1">
                <a:solidFill>
                  <a:srgbClr val="FF0000"/>
                </a:solidFill>
              </a:rPr>
              <a:t>period</a:t>
            </a:r>
            <a:r>
              <a:rPr lang="fr-FR" sz="1600" b="1" dirty="0">
                <a:solidFill>
                  <a:srgbClr val="FF0000"/>
                </a:solidFill>
              </a:rPr>
              <a:t> of </a:t>
            </a:r>
            <a:r>
              <a:rPr lang="fr-FR" sz="1600" b="1" dirty="0" err="1">
                <a:solidFill>
                  <a:srgbClr val="FF0000"/>
                </a:solidFill>
              </a:rPr>
              <a:t>two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err="1">
                <a:solidFill>
                  <a:srgbClr val="FF0000"/>
                </a:solidFill>
              </a:rPr>
              <a:t>years</a:t>
            </a: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89880FC-B762-4BB2-AF30-6C245840F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75" y="1459680"/>
            <a:ext cx="4038600" cy="457200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/>
              <a:t>Competency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987BFC5-AAF1-49E8-8C69-8EF7F34C05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6372225"/>
            <a:ext cx="10160000" cy="228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B163589-04FD-5853-641C-BBFB929FC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24" y="1866126"/>
            <a:ext cx="2867376" cy="312574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36A5454-767D-E941-B5EC-7638023F1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00" y="1993939"/>
            <a:ext cx="26197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1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127" y="2792625"/>
            <a:ext cx="10057355" cy="100501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RESULTS (2022 and 2023) </a:t>
            </a:r>
            <a:endParaRPr lang="fr-FR" b="1" strike="sngStrike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13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497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729" y="762174"/>
            <a:ext cx="10017211" cy="840259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RESULTS </a:t>
            </a:r>
            <a:endParaRPr lang="fr-FR" b="1" strike="sngStrike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14</a:t>
            </a:fld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86248" y="1805293"/>
            <a:ext cx="5214552" cy="477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u="sng" dirty="0"/>
              <a:t>Participation rate per type of sites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054277"/>
              </p:ext>
            </p:extLst>
          </p:nvPr>
        </p:nvGraphicFramePr>
        <p:xfrm>
          <a:off x="1295400" y="2557463"/>
          <a:ext cx="9601200" cy="320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325246" y="3062976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90,03%</a:t>
            </a:r>
            <a:r>
              <a:rPr lang="fr-FR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9175" y="3756712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91,85%</a:t>
            </a:r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250362" y="2684161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90,55%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7217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6249" y="601363"/>
            <a:ext cx="10026234" cy="70021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15</a:t>
            </a:fld>
            <a:endParaRPr lang="en-US" sz="2800" b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579567"/>
              </p:ext>
            </p:extLst>
          </p:nvPr>
        </p:nvGraphicFramePr>
        <p:xfrm>
          <a:off x="6602499" y="2350127"/>
          <a:ext cx="399760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186248" y="1798281"/>
            <a:ext cx="9413855" cy="477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u="sng" dirty="0"/>
              <a:t>Certification rate per </a:t>
            </a:r>
            <a:r>
              <a:rPr lang="fr-FR" sz="2400" b="1" u="sng" dirty="0" err="1"/>
              <a:t>year</a:t>
            </a:r>
            <a:r>
              <a:rPr lang="fr-FR" sz="2400" dirty="0"/>
              <a:t>: </a:t>
            </a:r>
            <a:r>
              <a:rPr lang="fr-FR" sz="2400" dirty="0" err="1"/>
              <a:t>Increased</a:t>
            </a:r>
            <a:r>
              <a:rPr lang="fr-FR" sz="2400" dirty="0"/>
              <a:t> certification rate </a:t>
            </a:r>
            <a:r>
              <a:rPr lang="fr-FR" sz="2400" dirty="0" err="1"/>
              <a:t>from</a:t>
            </a:r>
            <a:r>
              <a:rPr lang="fr-FR" sz="2400" dirty="0"/>
              <a:t> 2022 to 2023</a:t>
            </a:r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132044"/>
              </p:ext>
            </p:extLst>
          </p:nvPr>
        </p:nvGraphicFramePr>
        <p:xfrm>
          <a:off x="1295401" y="2350127"/>
          <a:ext cx="455346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2288832" y="347056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65%</a:t>
            </a:r>
            <a:r>
              <a:rPr lang="fr-FR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4748" y="4171963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46%</a:t>
            </a:r>
            <a:r>
              <a:rPr lang="fr-FR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48351" y="330625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59%</a:t>
            </a:r>
            <a:r>
              <a:rPr lang="fr-FR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8409" y="322565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84%</a:t>
            </a:r>
            <a:r>
              <a:rPr lang="fr-FR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76187" y="394329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95%</a:t>
            </a:r>
            <a:r>
              <a:rPr lang="fr-FR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11780" y="281128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87%</a:t>
            </a:r>
            <a:r>
              <a:rPr lang="fr-FR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8832" y="5329656"/>
            <a:ext cx="2226018" cy="918744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2022</a:t>
            </a:r>
          </a:p>
          <a:p>
            <a:pPr algn="ctr"/>
            <a:r>
              <a:rPr lang="fr-FR" sz="1600" b="1" dirty="0"/>
              <a:t> Low certification rate for </a:t>
            </a:r>
            <a:r>
              <a:rPr lang="fr-FR" sz="1600" b="1" dirty="0" err="1"/>
              <a:t>community</a:t>
            </a:r>
            <a:r>
              <a:rPr lang="fr-FR" sz="1600" b="1" dirty="0"/>
              <a:t> providers </a:t>
            </a:r>
          </a:p>
        </p:txBody>
      </p:sp>
      <p:sp>
        <p:nvSpPr>
          <p:cNvPr id="5" name="Ellipse 4"/>
          <p:cNvSpPr/>
          <p:nvPr/>
        </p:nvSpPr>
        <p:spPr>
          <a:xfrm>
            <a:off x="3260785" y="3932445"/>
            <a:ext cx="914400" cy="1277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6133382" y="5251361"/>
            <a:ext cx="5173992" cy="997039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2023</a:t>
            </a:r>
          </a:p>
          <a:p>
            <a:pPr algn="ctr"/>
            <a:r>
              <a:rPr lang="fr-FR" sz="1600" b="1" dirty="0" err="1"/>
              <a:t>Improved</a:t>
            </a:r>
            <a:r>
              <a:rPr lang="fr-FR" sz="1600" b="1" dirty="0"/>
              <a:t> certification rate for </a:t>
            </a:r>
            <a:r>
              <a:rPr lang="fr-FR" sz="1600" b="1" dirty="0" err="1"/>
              <a:t>community</a:t>
            </a:r>
            <a:r>
              <a:rPr lang="fr-FR" sz="1600" b="1" dirty="0"/>
              <a:t> providers </a:t>
            </a:r>
            <a:r>
              <a:rPr lang="fr-FR" sz="1600" b="1" dirty="0" err="1"/>
              <a:t>with</a:t>
            </a:r>
            <a:r>
              <a:rPr lang="fr-FR" sz="1600" b="1" dirty="0"/>
              <a:t> trainings by </a:t>
            </a:r>
            <a:r>
              <a:rPr lang="fr-FR" sz="1600" b="1" dirty="0" err="1"/>
              <a:t>Ips</a:t>
            </a:r>
            <a:r>
              <a:rPr lang="fr-FR" sz="1600" b="1" dirty="0"/>
              <a:t>, </a:t>
            </a:r>
            <a:r>
              <a:rPr lang="fr-FR" sz="1600" b="1" dirty="0" err="1"/>
              <a:t>refresher</a:t>
            </a:r>
            <a:r>
              <a:rPr lang="fr-FR" sz="1600" b="1" dirty="0"/>
              <a:t> trainings for coachs and </a:t>
            </a:r>
            <a:r>
              <a:rPr lang="fr-FR" sz="1600" b="1" dirty="0" err="1"/>
              <a:t>strong</a:t>
            </a:r>
            <a:r>
              <a:rPr lang="fr-FR" sz="1600" b="1" dirty="0"/>
              <a:t> </a:t>
            </a:r>
            <a:r>
              <a:rPr lang="fr-FR" sz="1600" b="1" dirty="0" err="1"/>
              <a:t>community</a:t>
            </a:r>
            <a:r>
              <a:rPr lang="fr-FR" sz="1600" b="1" dirty="0"/>
              <a:t> engagement  </a:t>
            </a:r>
          </a:p>
        </p:txBody>
      </p:sp>
      <p:sp>
        <p:nvSpPr>
          <p:cNvPr id="21" name="Ellipse 20"/>
          <p:cNvSpPr/>
          <p:nvPr/>
        </p:nvSpPr>
        <p:spPr>
          <a:xfrm>
            <a:off x="8312508" y="3890814"/>
            <a:ext cx="914400" cy="1277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726360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6249" y="601363"/>
            <a:ext cx="10026234" cy="70021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16</a:t>
            </a:fld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186248" y="1798281"/>
            <a:ext cx="6119632" cy="477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/>
              <a:t>Comparison of 2022 and 2023 results</a:t>
            </a:r>
            <a:endParaRPr lang="fr-FR" sz="2400" b="1" u="sng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70375"/>
              </p:ext>
            </p:extLst>
          </p:nvPr>
        </p:nvGraphicFramePr>
        <p:xfrm>
          <a:off x="1627632" y="2411313"/>
          <a:ext cx="8726269" cy="300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910257" y="5139875"/>
            <a:ext cx="3922528" cy="103714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in the number of participants from 2022 to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 in the number of providers assessed as competent from 2022 to 2023</a:t>
            </a:r>
          </a:p>
        </p:txBody>
      </p:sp>
    </p:spTree>
    <p:extLst>
      <p:ext uri="{BB962C8B-B14F-4D97-AF65-F5344CB8AC3E}">
        <p14:creationId xmlns:p14="http://schemas.microsoft.com/office/powerpoint/2010/main" val="2346980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A705-BED2-F535-B2DA-45E3AFAE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26C02-27C5-C147-484F-07D8E90D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 algn="l" fontAlgn="b">
              <a:buFont typeface="Wingdings" panose="05000000000000000000" pitchFamily="2" charset="2"/>
              <a:buChar char="ü"/>
            </a:pPr>
            <a:r>
              <a:rPr lang="en-US" sz="2400" u="none" strike="noStrike" dirty="0">
                <a:effectLst/>
              </a:rPr>
              <a:t>Maintain the competency assessment of providers on an ongoing and periodic basis.</a:t>
            </a:r>
          </a:p>
          <a:p>
            <a:pPr marL="285750" indent="-285750" algn="l" fontAlgn="b">
              <a:buFont typeface="Wingdings" panose="05000000000000000000" pitchFamily="2" charset="2"/>
              <a:buChar char="ü"/>
            </a:pPr>
            <a:r>
              <a:rPr lang="en-US" sz="2400" u="none" strike="noStrike" dirty="0">
                <a:effectLst/>
              </a:rPr>
              <a:t>Educate HIV testing sites staff on the importance of HIV testing</a:t>
            </a:r>
          </a:p>
          <a:p>
            <a:pPr marL="285750" indent="-285750" algn="l" fontAlgn="b">
              <a:buFont typeface="Wingdings" panose="05000000000000000000" pitchFamily="2" charset="2"/>
              <a:buChar char="ü"/>
            </a:pPr>
            <a:r>
              <a:rPr lang="en-US" sz="2400" u="none" strike="noStrike" dirty="0">
                <a:effectLst/>
              </a:rPr>
              <a:t>Conduct periodic training and refresher workshops for testers </a:t>
            </a:r>
          </a:p>
          <a:p>
            <a:pPr marL="285750" indent="-285750" algn="l" fontAlgn="b">
              <a:buFont typeface="Wingdings" panose="05000000000000000000" pitchFamily="2" charset="2"/>
              <a:buChar char="ü"/>
            </a:pPr>
            <a:r>
              <a:rPr lang="en-US" sz="2400" u="none" strike="noStrike" dirty="0">
                <a:effectLst/>
              </a:rPr>
              <a:t>Have the commitment of all the stakeholders </a:t>
            </a:r>
          </a:p>
          <a:p>
            <a:pPr marL="285750" indent="-285750" algn="l" fontAlgn="b">
              <a:buFont typeface="Wingdings" panose="05000000000000000000" pitchFamily="2" charset="2"/>
              <a:buChar char="ü"/>
            </a:pPr>
            <a:r>
              <a:rPr lang="en-US" sz="2400" u="none" strike="noStrike" dirty="0">
                <a:effectLst/>
              </a:rPr>
              <a:t>Have the commitment of regions and districts leads: Organize workshops to present and raise their awareness of the tester certification program and its importance</a:t>
            </a:r>
          </a:p>
          <a:p>
            <a:pPr marL="285750" indent="-285750" algn="l" fontAlgn="b">
              <a:buFont typeface="Wingdings" panose="05000000000000000000" pitchFamily="2" charset="2"/>
              <a:buChar char="ü"/>
            </a:pPr>
            <a:r>
              <a:rPr lang="en-US" sz="2400" u="none" strike="noStrike" dirty="0">
                <a:effectLst/>
              </a:rPr>
              <a:t>Continuously train  new pool of coaches and auditors</a:t>
            </a:r>
          </a:p>
          <a:p>
            <a:pPr marL="285750" indent="-285750" algn="l" fontAlgn="b">
              <a:buFont typeface="Wingdings" panose="05000000000000000000" pitchFamily="2" charset="2"/>
              <a:buChar char="ü"/>
            </a:pPr>
            <a:r>
              <a:rPr lang="en-US" sz="2400" u="none" strike="noStrike" dirty="0">
                <a:effectLst/>
              </a:rPr>
              <a:t>Ensure good coordination of the activity </a:t>
            </a:r>
            <a:r>
              <a:rPr lang="en-US" dirty="0"/>
              <a:t>among all stakeholders. </a:t>
            </a:r>
            <a:endParaRPr lang="fr-FR" sz="2400" u="none" strike="noStrike" dirty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3A5D9-E603-A39A-2D24-A4CD8F8D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39340-5FB5-FB67-2F83-9EF9AAF5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600" smtClean="0"/>
              <a:pPr/>
              <a:t>17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099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0962" y="3003353"/>
            <a:ext cx="10001521" cy="65902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18</a:t>
            </a:fld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77334" y="914400"/>
            <a:ext cx="813898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2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9773" y="675504"/>
            <a:ext cx="9984259" cy="65902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19</a:t>
            </a:fld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77334" y="914400"/>
            <a:ext cx="813898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5189" y="2789190"/>
            <a:ext cx="9127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HIV testers are key players in the continuous improvement of HIV testing through rapid tests. As a result, it is necessary for them to have specific knowledge and demonstrate formal competence</a:t>
            </a:r>
          </a:p>
        </p:txBody>
      </p:sp>
    </p:spTree>
    <p:extLst>
      <p:ext uri="{BB962C8B-B14F-4D97-AF65-F5344CB8AC3E}">
        <p14:creationId xmlns:p14="http://schemas.microsoft.com/office/powerpoint/2010/main" val="255172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OUTLINES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INTRODUCTION</a:t>
            </a:r>
          </a:p>
          <a:p>
            <a:r>
              <a:rPr lang="fr-FR" sz="2800" dirty="0"/>
              <a:t>OBJECTIVES</a:t>
            </a:r>
          </a:p>
          <a:p>
            <a:r>
              <a:rPr lang="fr-FR" sz="2800" dirty="0"/>
              <a:t>METHODOLOGY</a:t>
            </a:r>
            <a:endParaRPr lang="fr-FR" sz="2400" dirty="0"/>
          </a:p>
          <a:p>
            <a:r>
              <a:rPr lang="fr-FR" sz="2800" dirty="0"/>
              <a:t>RESULTS</a:t>
            </a:r>
          </a:p>
          <a:p>
            <a:r>
              <a:rPr lang="fr-FR" sz="2800" dirty="0"/>
              <a:t>LESSONS LEARNED</a:t>
            </a:r>
          </a:p>
          <a:p>
            <a:r>
              <a:rPr lang="fr-FR" sz="2800" dirty="0"/>
              <a:t>CONCLUSION</a:t>
            </a:r>
            <a:endParaRPr lang="fr-FR" sz="2800" strike="sngStrike" dirty="0">
              <a:highlight>
                <a:srgbClr val="FFFF00"/>
              </a:highligh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2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63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7000" y="1202726"/>
            <a:ext cx="10017997" cy="70021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ACKNOWLEDGEMENT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Directorate General for Health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LNSP staff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Coachs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/>
              <a:t>Auditors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Districts, </a:t>
            </a:r>
            <a:r>
              <a:rPr lang="fr-FR" dirty="0" err="1"/>
              <a:t>Re</a:t>
            </a:r>
            <a:r>
              <a:rPr lang="fr-FR" sz="2400" dirty="0" err="1"/>
              <a:t>gions</a:t>
            </a:r>
            <a:r>
              <a:rPr lang="fr-FR" sz="2400" dirty="0"/>
              <a:t>, </a:t>
            </a:r>
            <a:r>
              <a:rPr lang="fr-FR" dirty="0"/>
              <a:t>Health centers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/>
              <a:t>Implementing</a:t>
            </a:r>
            <a:r>
              <a:rPr lang="fr-FR" sz="2400" dirty="0"/>
              <a:t> </a:t>
            </a:r>
            <a:r>
              <a:rPr lang="fr-FR" sz="2400" dirty="0" err="1"/>
              <a:t>partners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CDC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20</a:t>
            </a:fld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99068" y="1046207"/>
            <a:ext cx="7488195" cy="31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537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21</a:t>
            </a:fld>
            <a:endParaRPr lang="en-US" sz="2800" b="1" dirty="0"/>
          </a:p>
        </p:txBody>
      </p:sp>
      <p:sp>
        <p:nvSpPr>
          <p:cNvPr id="5" name="Titre 1"/>
          <p:cNvSpPr>
            <a:spLocks noGrp="1"/>
          </p:cNvSpPr>
          <p:nvPr/>
        </p:nvSpPr>
        <p:spPr>
          <a:xfrm>
            <a:off x="2421924" y="1894703"/>
            <a:ext cx="7578811" cy="2545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Arial Narrow" panose="020B0606020202030204" pitchFamily="34" charset="0"/>
              </a:rPr>
              <a:t>MERCI DE VOTRE ATTENTION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5409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A5CB-BF3A-4925-317E-09A75203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0799-A983-D56A-C427-79473DD8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2015:</a:t>
            </a:r>
            <a:r>
              <a:rPr lang="en-US" dirty="0"/>
              <a:t> Adoption by the MOH of Rapid test Continuous Quality Improvement Initiative (RT-CQI) with CDC –PEPFAR support</a:t>
            </a:r>
          </a:p>
          <a:p>
            <a:r>
              <a:rPr lang="en-US" b="1" dirty="0"/>
              <a:t>2016 to 2019: </a:t>
            </a:r>
            <a:r>
              <a:rPr lang="en-US" dirty="0"/>
              <a:t>Implementation by a CDC funded partner ( ITECH)</a:t>
            </a:r>
          </a:p>
          <a:p>
            <a:r>
              <a:rPr lang="en-US" b="1" dirty="0"/>
              <a:t>2019:  </a:t>
            </a:r>
            <a:r>
              <a:rPr lang="en-US" dirty="0"/>
              <a:t>Implementation successfully transferred to MOH</a:t>
            </a:r>
          </a:p>
          <a:p>
            <a:r>
              <a:rPr lang="en-US" b="1" dirty="0"/>
              <a:t>2020 to now: </a:t>
            </a:r>
            <a:r>
              <a:rPr lang="en-US" dirty="0"/>
              <a:t>Implementation by the LNSP (National Public Health Laboratory)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20199-BBC5-AAAC-D064-99B12197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9907A-2B20-FF44-471A-93BE45BC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1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253" y="623140"/>
            <a:ext cx="8596668" cy="86497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4</a:t>
            </a:fld>
            <a:endParaRPr lang="en-US" sz="2800" b="1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399653"/>
            <a:ext cx="4535078" cy="3569347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/>
              <a:t>TEST and TREAT </a:t>
            </a:r>
            <a:r>
              <a:rPr lang="fr-FR" dirty="0" err="1"/>
              <a:t>strategy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</a:p>
          <a:p>
            <a:pPr marL="0" indent="0" algn="ctr">
              <a:buNone/>
            </a:pP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    </a:t>
            </a:r>
            <a:r>
              <a:rPr lang="en-US" dirty="0"/>
              <a:t>Early effective treatment and increased prevention</a:t>
            </a:r>
            <a:endParaRPr lang="fr-FR" sz="2800" dirty="0"/>
          </a:p>
        </p:txBody>
      </p:sp>
      <p:sp>
        <p:nvSpPr>
          <p:cNvPr id="13" name="Espace réservé du contenu 9"/>
          <p:cNvSpPr txBox="1">
            <a:spLocks/>
          </p:cNvSpPr>
          <p:nvPr/>
        </p:nvSpPr>
        <p:spPr>
          <a:xfrm>
            <a:off x="6172200" y="2399654"/>
            <a:ext cx="4908665" cy="356934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Key component</a:t>
            </a:r>
          </a:p>
          <a:p>
            <a:pPr marL="0" indent="0" algn="ctr">
              <a:buFont typeface="Arial"/>
              <a:buNone/>
            </a:pPr>
            <a:endParaRPr lang="fr-FR" dirty="0"/>
          </a:p>
          <a:p>
            <a:pPr marL="0" indent="0" algn="ctr">
              <a:buFont typeface="Arial"/>
              <a:buNone/>
            </a:pPr>
            <a:endParaRPr lang="fr-FR" dirty="0"/>
          </a:p>
          <a:p>
            <a:pPr marL="0" indent="0" algn="ctr">
              <a:buFont typeface="Arial"/>
              <a:buNone/>
            </a:pPr>
            <a:r>
              <a:rPr lang="fr-FR" dirty="0" err="1"/>
              <a:t>Assessing</a:t>
            </a:r>
            <a:r>
              <a:rPr lang="fr-FR" dirty="0"/>
              <a:t> the </a:t>
            </a:r>
            <a:r>
              <a:rPr lang="fr-FR" dirty="0" err="1"/>
              <a:t>competency</a:t>
            </a:r>
            <a:r>
              <a:rPr lang="fr-FR" dirty="0"/>
              <a:t> of HIV </a:t>
            </a:r>
            <a:r>
              <a:rPr lang="fr-FR" dirty="0" err="1"/>
              <a:t>testing</a:t>
            </a:r>
            <a:r>
              <a:rPr lang="fr-FR" dirty="0"/>
              <a:t> sites providers </a:t>
            </a:r>
          </a:p>
          <a:p>
            <a:pPr marL="0" indent="0">
              <a:buNone/>
            </a:pPr>
            <a:endParaRPr lang="fr-FR" dirty="0"/>
          </a:p>
          <a:p>
            <a:pPr algn="ctr"/>
            <a:endParaRPr lang="fr-FR" dirty="0"/>
          </a:p>
          <a:p>
            <a:pPr marL="0" indent="0" algn="ctr">
              <a:buFont typeface="Arial"/>
              <a:buNone/>
            </a:pPr>
            <a:r>
              <a:rPr lang="fr-FR" dirty="0" err="1"/>
              <a:t>Quality</a:t>
            </a:r>
            <a:r>
              <a:rPr lang="fr-FR" dirty="0"/>
              <a:t> and </a:t>
            </a:r>
            <a:r>
              <a:rPr lang="fr-FR" dirty="0" err="1"/>
              <a:t>reliablity</a:t>
            </a:r>
            <a:r>
              <a:rPr lang="fr-FR" dirty="0"/>
              <a:t> of HIV services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 rot="10800000" flipV="1">
            <a:off x="3012817" y="2937261"/>
            <a:ext cx="185844" cy="571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courbée vers la droite 14"/>
          <p:cNvSpPr/>
          <p:nvPr/>
        </p:nvSpPr>
        <p:spPr>
          <a:xfrm>
            <a:off x="838200" y="3808437"/>
            <a:ext cx="490979" cy="14234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droite rayée 15"/>
          <p:cNvSpPr/>
          <p:nvPr/>
        </p:nvSpPr>
        <p:spPr>
          <a:xfrm>
            <a:off x="5373278" y="5444901"/>
            <a:ext cx="798922" cy="3110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courbée vers la droite 16"/>
          <p:cNvSpPr/>
          <p:nvPr/>
        </p:nvSpPr>
        <p:spPr>
          <a:xfrm rot="10544839">
            <a:off x="11036125" y="3708188"/>
            <a:ext cx="566176" cy="15047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 flipV="1">
            <a:off x="8539648" y="2783549"/>
            <a:ext cx="173767" cy="576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6249" y="2627871"/>
            <a:ext cx="10026234" cy="88968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5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7456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42251-248F-4C26-B364-CCEF8C4E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285875"/>
            <a:ext cx="9067800" cy="4589993"/>
          </a:xfrm>
        </p:spPr>
        <p:txBody>
          <a:bodyPr>
            <a:normAutofit/>
          </a:bodyPr>
          <a:lstStyle/>
          <a:p>
            <a:r>
              <a:rPr lang="en-US" sz="2600" b="1" u="sng" dirty="0"/>
              <a:t>General Objective</a:t>
            </a:r>
            <a:r>
              <a:rPr lang="en-US" sz="2600" dirty="0"/>
              <a:t>:</a:t>
            </a:r>
          </a:p>
          <a:p>
            <a:pPr marL="109537" indent="0">
              <a:buNone/>
            </a:pPr>
            <a:r>
              <a:rPr lang="en-US" sz="2600" dirty="0"/>
              <a:t>Continuously monitor performances of HIV testing sites providers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u="sng" dirty="0"/>
              <a:t>Specifics Objectives</a:t>
            </a:r>
            <a:r>
              <a:rPr lang="en-US" sz="2600" dirty="0"/>
              <a:t>:  </a:t>
            </a:r>
          </a:p>
          <a:p>
            <a:pPr marL="0" indent="0">
              <a:buNone/>
            </a:pPr>
            <a:r>
              <a:rPr lang="en-US" dirty="0"/>
              <a:t>1. Strengthen the provider's confidence in their work and results generated</a:t>
            </a:r>
          </a:p>
          <a:p>
            <a:pPr marL="0" indent="0">
              <a:buNone/>
            </a:pPr>
            <a:r>
              <a:rPr lang="en-US" dirty="0"/>
              <a:t>2. Provide recognition of technical competence</a:t>
            </a:r>
          </a:p>
          <a:p>
            <a:pPr marL="0" indent="0">
              <a:buNone/>
            </a:pPr>
            <a:r>
              <a:rPr lang="en-US" dirty="0"/>
              <a:t>3. Improving the accuracy and reliability of HIV diagnosis with rapid tests at testing point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07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5059" y="3270421"/>
            <a:ext cx="10181968" cy="832022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b="1" smtClean="0"/>
              <a:pPr/>
              <a:t>7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175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3A227-B853-4E5E-9201-96908491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5" y="245318"/>
            <a:ext cx="9601196" cy="1303867"/>
          </a:xfrm>
        </p:spPr>
        <p:txBody>
          <a:bodyPr/>
          <a:lstStyle/>
          <a:p>
            <a:pPr algn="ctr"/>
            <a:r>
              <a:rPr lang="fr-FR" sz="2800" b="1" dirty="0"/>
              <a:t>CERTIFICATION PROGRAM FRAMEWORK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3A5DBEC-CC42-487C-BBC0-569A587088E3}"/>
              </a:ext>
            </a:extLst>
          </p:cNvPr>
          <p:cNvGrpSpPr>
            <a:grpSpLocks/>
          </p:cNvGrpSpPr>
          <p:nvPr/>
        </p:nvGrpSpPr>
        <p:grpSpPr>
          <a:xfrm>
            <a:off x="1033911" y="1098441"/>
            <a:ext cx="10151721" cy="5148624"/>
            <a:chOff x="-355299" y="-95486"/>
            <a:chExt cx="8434650" cy="5213126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533508B8-463E-40EA-B82C-F9DA24823509}"/>
                </a:ext>
              </a:extLst>
            </p:cNvPr>
            <p:cNvGrpSpPr/>
            <p:nvPr/>
          </p:nvGrpSpPr>
          <p:grpSpPr>
            <a:xfrm>
              <a:off x="4392980" y="3413702"/>
              <a:ext cx="3686371" cy="1703938"/>
              <a:chOff x="4385330" y="3410804"/>
              <a:chExt cx="2402014" cy="1186422"/>
            </a:xfrm>
          </p:grpSpPr>
          <p:sp>
            <p:nvSpPr>
              <p:cNvPr id="29" name="Rounded Rectangle 26">
                <a:extLst>
                  <a:ext uri="{FF2B5EF4-FFF2-40B4-BE49-F238E27FC236}">
                    <a16:creationId xmlns:a16="http://schemas.microsoft.com/office/drawing/2014/main" id="{526E0C06-AC27-4573-B676-2B3FDF201DD9}"/>
                  </a:ext>
                </a:extLst>
              </p:cNvPr>
              <p:cNvSpPr/>
              <p:nvPr/>
            </p:nvSpPr>
            <p:spPr>
              <a:xfrm>
                <a:off x="4385330" y="3410804"/>
                <a:ext cx="2402014" cy="1186422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4472C4">
                    <a:hueOff val="-4902230"/>
                    <a:satOff val="-6819"/>
                    <a:lumOff val="-2615"/>
                    <a:alphaOff val="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2C745D2D-FB69-43AA-84A7-6F9CCBCABA54}"/>
                  </a:ext>
                </a:extLst>
              </p:cNvPr>
              <p:cNvSpPr txBox="1"/>
              <p:nvPr/>
            </p:nvSpPr>
            <p:spPr>
              <a:xfrm>
                <a:off x="4540909" y="3443031"/>
                <a:ext cx="2064386" cy="11475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0480" tIns="30480" rIns="30480" bIns="30480" numCol="1" spcCol="1270" anchor="t" anchorCtr="0">
                <a:noAutofit/>
              </a:bodyPr>
              <a:lstStyle/>
              <a:p>
                <a:pPr marL="110871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Ensure that staff was trained in national HIV testing modules </a:t>
                </a:r>
              </a:p>
              <a:p>
                <a:pPr marL="110871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Promote written assessments</a:t>
                </a:r>
              </a:p>
              <a:p>
                <a:pPr marL="110871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Identification and proposal of eligible  testers for certification</a:t>
                </a:r>
              </a:p>
              <a:p>
                <a:pPr marL="110871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Audit Report Review</a:t>
                </a:r>
              </a:p>
            </p:txBody>
          </p:sp>
        </p:grpSp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B8754DFB-8A8D-49F1-9102-6F0360767ABE}"/>
                </a:ext>
              </a:extLst>
            </p:cNvPr>
            <p:cNvGrpSpPr/>
            <p:nvPr/>
          </p:nvGrpSpPr>
          <p:grpSpPr>
            <a:xfrm>
              <a:off x="-355298" y="3240312"/>
              <a:ext cx="3094972" cy="1877328"/>
              <a:chOff x="-219798" y="3290076"/>
              <a:chExt cx="2007616" cy="1307150"/>
            </a:xfrm>
          </p:grpSpPr>
          <p:sp>
            <p:nvSpPr>
              <p:cNvPr id="27" name="Rounded Rectangle 24">
                <a:extLst>
                  <a:ext uri="{FF2B5EF4-FFF2-40B4-BE49-F238E27FC236}">
                    <a16:creationId xmlns:a16="http://schemas.microsoft.com/office/drawing/2014/main" id="{C3B4923E-6A5A-4167-BBFF-CEAE656CA75C}"/>
                  </a:ext>
                </a:extLst>
              </p:cNvPr>
              <p:cNvSpPr/>
              <p:nvPr/>
            </p:nvSpPr>
            <p:spPr>
              <a:xfrm>
                <a:off x="-219798" y="3290076"/>
                <a:ext cx="2007616" cy="130048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4472C4">
                    <a:hueOff val="-7353344"/>
                    <a:satOff val="-10228"/>
                    <a:lumOff val="-3922"/>
                    <a:alphaOff val="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ounded Rectangle 6">
                <a:extLst>
                  <a:ext uri="{FF2B5EF4-FFF2-40B4-BE49-F238E27FC236}">
                    <a16:creationId xmlns:a16="http://schemas.microsoft.com/office/drawing/2014/main" id="{D49D668E-B381-4209-82CD-3C35397689BF}"/>
                  </a:ext>
                </a:extLst>
              </p:cNvPr>
              <p:cNvSpPr txBox="1"/>
              <p:nvPr/>
            </p:nvSpPr>
            <p:spPr>
              <a:xfrm>
                <a:off x="-210959" y="3404134"/>
                <a:ext cx="1912484" cy="11930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0480" tIns="30480" rIns="30480" bIns="30480" numCol="1" spcCol="1270" anchor="t" anchorCtr="0">
                <a:noAutofit/>
              </a:bodyPr>
              <a:lstStyle/>
              <a:p>
                <a:pPr marL="46863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Coaching of testers on quality and certification requirements</a:t>
                </a:r>
              </a:p>
              <a:p>
                <a:pPr marL="46863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Conducting internal audits</a:t>
                </a:r>
              </a:p>
              <a:p>
                <a:pPr marL="46863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Ensure the implementation of corrective measures and the improvement plan</a:t>
                </a:r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956E2ED9-67B4-459C-858C-6E10E2C3513A}"/>
                </a:ext>
              </a:extLst>
            </p:cNvPr>
            <p:cNvGrpSpPr/>
            <p:nvPr/>
          </p:nvGrpSpPr>
          <p:grpSpPr>
            <a:xfrm>
              <a:off x="4392981" y="-95486"/>
              <a:ext cx="3663482" cy="2313277"/>
              <a:chOff x="4393102" y="-63972"/>
              <a:chExt cx="2351865" cy="1549808"/>
            </a:xfrm>
          </p:grpSpPr>
          <p:sp>
            <p:nvSpPr>
              <p:cNvPr id="25" name="Rounded Rectangle 22">
                <a:extLst>
                  <a:ext uri="{FF2B5EF4-FFF2-40B4-BE49-F238E27FC236}">
                    <a16:creationId xmlns:a16="http://schemas.microsoft.com/office/drawing/2014/main" id="{504F455B-D304-4F41-99D6-DCBDE300F854}"/>
                  </a:ext>
                </a:extLst>
              </p:cNvPr>
              <p:cNvSpPr/>
              <p:nvPr/>
            </p:nvSpPr>
            <p:spPr>
              <a:xfrm>
                <a:off x="4393102" y="-63972"/>
                <a:ext cx="2351865" cy="1541741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4472C4">
                    <a:hueOff val="-2451115"/>
                    <a:satOff val="-3409"/>
                    <a:lumOff val="-1307"/>
                    <a:alphaOff val="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Rounded Rectangle 8">
                <a:extLst>
                  <a:ext uri="{FF2B5EF4-FFF2-40B4-BE49-F238E27FC236}">
                    <a16:creationId xmlns:a16="http://schemas.microsoft.com/office/drawing/2014/main" id="{E85490CD-ED6B-4C83-8191-D15E10DAF65E}"/>
                  </a:ext>
                </a:extLst>
              </p:cNvPr>
              <p:cNvSpPr txBox="1"/>
              <p:nvPr/>
            </p:nvSpPr>
            <p:spPr>
              <a:xfrm>
                <a:off x="4749029" y="103193"/>
                <a:ext cx="1978535" cy="13826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0480" tIns="30480" rIns="30480" bIns="30480" numCol="1" spcCol="1270" anchor="t" anchorCtr="0">
                <a:noAutofit/>
              </a:bodyPr>
              <a:lstStyle/>
              <a:p>
                <a:pPr marL="514350" indent="-285750" defTabSz="914400">
                  <a:lnSpc>
                    <a:spcPct val="106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Completion of written evaluations</a:t>
                </a:r>
              </a:p>
              <a:p>
                <a:pPr marL="514350" indent="-285750" defTabSz="914400">
                  <a:lnSpc>
                    <a:spcPct val="106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Performing direct observations </a:t>
                </a:r>
              </a:p>
              <a:p>
                <a:pPr marL="514350" indent="-285750" defTabSz="914400">
                  <a:lnSpc>
                    <a:spcPct val="106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Carrying out external audits and developing an improvement plan</a:t>
                </a:r>
              </a:p>
              <a:p>
                <a:pPr marL="514350" indent="-285750" defTabSz="914400">
                  <a:lnSpc>
                    <a:spcPct val="106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Writing and transmission of reports to the management of the structure, the sub-committees and the health district </a:t>
                </a:r>
                <a:r>
                  <a:rPr lang="fr-FR" sz="11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 </a:t>
                </a:r>
              </a:p>
            </p:txBody>
          </p:sp>
        </p:grp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320A7E94-0BD6-4F09-896C-44874F3F44B5}"/>
                </a:ext>
              </a:extLst>
            </p:cNvPr>
            <p:cNvGrpSpPr/>
            <p:nvPr/>
          </p:nvGrpSpPr>
          <p:grpSpPr>
            <a:xfrm>
              <a:off x="-355299" y="-95486"/>
              <a:ext cx="3160788" cy="2120437"/>
              <a:chOff x="-228232" y="-63972"/>
              <a:chExt cx="2030379" cy="1420613"/>
            </a:xfrm>
          </p:grpSpPr>
          <p:sp>
            <p:nvSpPr>
              <p:cNvPr id="23" name="Rounded Rectangle 20">
                <a:extLst>
                  <a:ext uri="{FF2B5EF4-FFF2-40B4-BE49-F238E27FC236}">
                    <a16:creationId xmlns:a16="http://schemas.microsoft.com/office/drawing/2014/main" id="{317CE6C9-F99C-4217-8B28-EEDE81986058}"/>
                  </a:ext>
                </a:extLst>
              </p:cNvPr>
              <p:cNvSpPr/>
              <p:nvPr/>
            </p:nvSpPr>
            <p:spPr>
              <a:xfrm>
                <a:off x="-205469" y="-63972"/>
                <a:ext cx="2007616" cy="1411210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2700" cap="flat" cmpd="sng" algn="ctr">
                <a:solidFill>
                  <a:srgbClr val="4472C4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Rounded Rectangle 10">
                <a:extLst>
                  <a:ext uri="{FF2B5EF4-FFF2-40B4-BE49-F238E27FC236}">
                    <a16:creationId xmlns:a16="http://schemas.microsoft.com/office/drawing/2014/main" id="{D3FA191D-0AE9-4770-8751-47801C45E062}"/>
                  </a:ext>
                </a:extLst>
              </p:cNvPr>
              <p:cNvSpPr txBox="1"/>
              <p:nvPr/>
            </p:nvSpPr>
            <p:spPr>
              <a:xfrm>
                <a:off x="-228232" y="-56814"/>
                <a:ext cx="1794522" cy="14134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6670" tIns="26670" rIns="26670" bIns="26670" numCol="1" spcCol="1270" anchor="t" anchorCtr="0">
                <a:noAutofit/>
              </a:bodyPr>
              <a:lstStyle/>
              <a:p>
                <a:pPr marL="46863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Definition of national standards and procedures</a:t>
                </a:r>
              </a:p>
              <a:p>
                <a:pPr marL="46863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Coordination and supervision of program implementation</a:t>
                </a:r>
              </a:p>
              <a:p>
                <a:pPr marL="46863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Preparation and dissemination of program report</a:t>
                </a:r>
              </a:p>
              <a:p>
                <a:pPr marL="468630" indent="-285750" defTabSz="914400">
                  <a:lnSpc>
                    <a:spcPct val="107000"/>
                  </a:lnSpc>
                  <a:buFont typeface="Arial" panose="020B0604020202020204" pitchFamily="34" charset="0"/>
                  <a:buChar char="•"/>
                  <a:tabLst>
                    <a:tab pos="581660" algn="l"/>
                    <a:tab pos="1163320" algn="l"/>
                    <a:tab pos="1744980" algn="l"/>
                    <a:tab pos="2238375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  <a:defRPr/>
                </a:pPr>
                <a:r>
                  <a:rPr lang="en-US" sz="1400" kern="0" dirty="0">
                    <a:solidFill>
                      <a:srgbClr val="222222"/>
                    </a:solidFill>
                    <a:latin typeface="Calibri" panose="020F0502020204030204" pitchFamily="34" charset="0"/>
                    <a:ea typeface="MS Mincho"/>
                    <a:cs typeface="Calibri" panose="020F0502020204030204" pitchFamily="34" charset="0"/>
                  </a:rPr>
                  <a:t>Dissemination of certificates to providers </a:t>
                </a:r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A55B3D00-1F59-4A7B-905F-B2F682284E07}"/>
                </a:ext>
              </a:extLst>
            </p:cNvPr>
            <p:cNvGrpSpPr/>
            <p:nvPr/>
          </p:nvGrpSpPr>
          <p:grpSpPr>
            <a:xfrm>
              <a:off x="1986492" y="897167"/>
              <a:ext cx="1932041" cy="1827736"/>
              <a:chOff x="1986492" y="897167"/>
              <a:chExt cx="1932041" cy="1827736"/>
            </a:xfrm>
          </p:grpSpPr>
          <p:sp>
            <p:nvSpPr>
              <p:cNvPr id="21" name="Pie 18">
                <a:extLst>
                  <a:ext uri="{FF2B5EF4-FFF2-40B4-BE49-F238E27FC236}">
                    <a16:creationId xmlns:a16="http://schemas.microsoft.com/office/drawing/2014/main" id="{FD1E4E00-6F31-41E5-8879-79E1550DFB77}"/>
                  </a:ext>
                </a:extLst>
              </p:cNvPr>
              <p:cNvSpPr/>
              <p:nvPr/>
            </p:nvSpPr>
            <p:spPr>
              <a:xfrm>
                <a:off x="1986492" y="897167"/>
                <a:ext cx="1759712" cy="1759712"/>
              </a:xfrm>
              <a:prstGeom prst="pieWedge">
                <a:avLst/>
              </a:prstGeom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Pie 4">
                <a:extLst>
                  <a:ext uri="{FF2B5EF4-FFF2-40B4-BE49-F238E27FC236}">
                    <a16:creationId xmlns:a16="http://schemas.microsoft.com/office/drawing/2014/main" id="{1D8A9392-0E10-4CAB-8FA4-BC1E7E3821E0}"/>
                  </a:ext>
                </a:extLst>
              </p:cNvPr>
              <p:cNvSpPr txBox="1"/>
              <p:nvPr/>
            </p:nvSpPr>
            <p:spPr>
              <a:xfrm>
                <a:off x="2067789" y="1480599"/>
                <a:ext cx="1850744" cy="1244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914400">
                  <a:tabLst>
                    <a:tab pos="2238375" algn="l"/>
                  </a:tabLst>
                  <a:defRPr/>
                </a:pPr>
                <a:r>
                  <a:rPr lang="en-US" sz="1600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National Certification committee:</a:t>
                </a:r>
              </a:p>
              <a:p>
                <a:pPr algn="ctr" defTabSz="914400">
                  <a:tabLst>
                    <a:tab pos="2238375" algn="l"/>
                  </a:tabLst>
                  <a:defRPr/>
                </a:pPr>
                <a:r>
                  <a:rPr lang="en-US" sz="1600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CNCEC/LNSP</a:t>
                </a:r>
                <a:endParaRPr lang="fr-FR" sz="11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A208371-592F-4638-B49E-E86C15CCFF30}"/>
                </a:ext>
              </a:extLst>
            </p:cNvPr>
            <p:cNvGrpSpPr/>
            <p:nvPr/>
          </p:nvGrpSpPr>
          <p:grpSpPr>
            <a:xfrm>
              <a:off x="3810799" y="866643"/>
              <a:ext cx="1760042" cy="1759712"/>
              <a:chOff x="3810799" y="866643"/>
              <a:chExt cx="1760042" cy="1759712"/>
            </a:xfrm>
          </p:grpSpPr>
          <p:sp>
            <p:nvSpPr>
              <p:cNvPr id="19" name="Pie 16">
                <a:extLst>
                  <a:ext uri="{FF2B5EF4-FFF2-40B4-BE49-F238E27FC236}">
                    <a16:creationId xmlns:a16="http://schemas.microsoft.com/office/drawing/2014/main" id="{BEA1EB22-0848-4B74-91F9-25AE0AFD6D20}"/>
                  </a:ext>
                </a:extLst>
              </p:cNvPr>
              <p:cNvSpPr/>
              <p:nvPr/>
            </p:nvSpPr>
            <p:spPr>
              <a:xfrm rot="5400000">
                <a:off x="3811129" y="866643"/>
                <a:ext cx="1759712" cy="1759712"/>
              </a:xfrm>
              <a:prstGeom prst="pieWedge">
                <a:avLst/>
              </a:prstGeom>
              <a:solidFill>
                <a:srgbClr val="4472C4">
                  <a:hueOff val="-2451115"/>
                  <a:satOff val="-3409"/>
                  <a:lumOff val="-1307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Pie 6">
                <a:extLst>
                  <a:ext uri="{FF2B5EF4-FFF2-40B4-BE49-F238E27FC236}">
                    <a16:creationId xmlns:a16="http://schemas.microsoft.com/office/drawing/2014/main" id="{D22A567C-A18A-485A-B4C9-F5B31B0FE7CD}"/>
                  </a:ext>
                </a:extLst>
              </p:cNvPr>
              <p:cNvSpPr txBox="1"/>
              <p:nvPr/>
            </p:nvSpPr>
            <p:spPr>
              <a:xfrm>
                <a:off x="3810799" y="1382019"/>
                <a:ext cx="1561034" cy="1244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914400">
                  <a:tabLst>
                    <a:tab pos="2238375" algn="l"/>
                  </a:tabLst>
                  <a:defRPr/>
                </a:pPr>
                <a:r>
                  <a:rPr lang="fr-FR" sz="1600" b="1" kern="0" dirty="0" err="1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Auditors</a:t>
                </a:r>
                <a:endParaRPr lang="fr-FR" sz="11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619A1E4F-2DAA-4072-A6EE-BD91D15ECCD4}"/>
                </a:ext>
              </a:extLst>
            </p:cNvPr>
            <p:cNvGrpSpPr/>
            <p:nvPr/>
          </p:nvGrpSpPr>
          <p:grpSpPr>
            <a:xfrm>
              <a:off x="3776928" y="2718870"/>
              <a:ext cx="1760038" cy="1759775"/>
              <a:chOff x="3776928" y="2718870"/>
              <a:chExt cx="1760038" cy="1759775"/>
            </a:xfrm>
          </p:grpSpPr>
          <p:sp>
            <p:nvSpPr>
              <p:cNvPr id="17" name="Pie 14">
                <a:extLst>
                  <a:ext uri="{FF2B5EF4-FFF2-40B4-BE49-F238E27FC236}">
                    <a16:creationId xmlns:a16="http://schemas.microsoft.com/office/drawing/2014/main" id="{372E8E29-57CA-4A1F-9B93-B8E4FBA015C6}"/>
                  </a:ext>
                </a:extLst>
              </p:cNvPr>
              <p:cNvSpPr/>
              <p:nvPr/>
            </p:nvSpPr>
            <p:spPr>
              <a:xfrm rot="10800000">
                <a:off x="3777254" y="2718933"/>
                <a:ext cx="1759712" cy="1759712"/>
              </a:xfrm>
              <a:prstGeom prst="pieWedge">
                <a:avLst/>
              </a:prstGeom>
              <a:solidFill>
                <a:srgbClr val="4472C4">
                  <a:hueOff val="-4902230"/>
                  <a:satOff val="-6819"/>
                  <a:lumOff val="-2615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Pie 8">
                <a:extLst>
                  <a:ext uri="{FF2B5EF4-FFF2-40B4-BE49-F238E27FC236}">
                    <a16:creationId xmlns:a16="http://schemas.microsoft.com/office/drawing/2014/main" id="{EE8E39C6-8206-40FA-BA7E-6956F8309071}"/>
                  </a:ext>
                </a:extLst>
              </p:cNvPr>
              <p:cNvSpPr txBox="1"/>
              <p:nvPr/>
            </p:nvSpPr>
            <p:spPr>
              <a:xfrm>
                <a:off x="3776928" y="2718870"/>
                <a:ext cx="1501483" cy="1244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914400">
                  <a:tabLst>
                    <a:tab pos="2238375" algn="l"/>
                  </a:tabLst>
                  <a:defRPr/>
                </a:pPr>
                <a:r>
                  <a:rPr lang="en-US" sz="1600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District/ IPs</a:t>
                </a:r>
                <a:endParaRPr lang="fr-FR" sz="11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DA779F45-89CA-443B-B9AA-7693452DA921}"/>
                </a:ext>
              </a:extLst>
            </p:cNvPr>
            <p:cNvGrpSpPr/>
            <p:nvPr/>
          </p:nvGrpSpPr>
          <p:grpSpPr>
            <a:xfrm>
              <a:off x="1945108" y="2707442"/>
              <a:ext cx="1883294" cy="1759906"/>
              <a:chOff x="1945108" y="2707442"/>
              <a:chExt cx="1883294" cy="1759906"/>
            </a:xfrm>
          </p:grpSpPr>
          <p:sp>
            <p:nvSpPr>
              <p:cNvPr id="15" name="Pie 12">
                <a:extLst>
                  <a:ext uri="{FF2B5EF4-FFF2-40B4-BE49-F238E27FC236}">
                    <a16:creationId xmlns:a16="http://schemas.microsoft.com/office/drawing/2014/main" id="{F8E27394-B8DE-473C-A416-12D5BE8F266F}"/>
                  </a:ext>
                </a:extLst>
              </p:cNvPr>
              <p:cNvSpPr/>
              <p:nvPr/>
            </p:nvSpPr>
            <p:spPr>
              <a:xfrm rot="16200000">
                <a:off x="1970137" y="2707636"/>
                <a:ext cx="1759712" cy="1759712"/>
              </a:xfrm>
              <a:prstGeom prst="pieWedge">
                <a:avLst/>
              </a:prstGeom>
              <a:solidFill>
                <a:srgbClr val="4472C4">
                  <a:hueOff val="-7353344"/>
                  <a:satOff val="-10228"/>
                  <a:lumOff val="-3922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Pie 10">
                <a:extLst>
                  <a:ext uri="{FF2B5EF4-FFF2-40B4-BE49-F238E27FC236}">
                    <a16:creationId xmlns:a16="http://schemas.microsoft.com/office/drawing/2014/main" id="{216E4864-8105-44B7-853F-A5F1F3B5EBC8}"/>
                  </a:ext>
                </a:extLst>
              </p:cNvPr>
              <p:cNvSpPr txBox="1"/>
              <p:nvPr/>
            </p:nvSpPr>
            <p:spPr>
              <a:xfrm>
                <a:off x="1945108" y="2707442"/>
                <a:ext cx="1883294" cy="12443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914400">
                  <a:tabLst>
                    <a:tab pos="2238375" algn="l"/>
                  </a:tabLst>
                  <a:defRPr/>
                </a:pPr>
                <a:r>
                  <a:rPr lang="en-US" sz="1600" b="1" kern="0" dirty="0" err="1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Coachs</a:t>
                </a:r>
                <a:endParaRPr lang="fr-FR" sz="11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Circular Arrow 10">
              <a:extLst>
                <a:ext uri="{FF2B5EF4-FFF2-40B4-BE49-F238E27FC236}">
                  <a16:creationId xmlns:a16="http://schemas.microsoft.com/office/drawing/2014/main" id="{FA90AA32-F467-4F55-8D2E-F53DDFD5540B}"/>
                </a:ext>
              </a:extLst>
            </p:cNvPr>
            <p:cNvSpPr/>
            <p:nvPr/>
          </p:nvSpPr>
          <p:spPr>
            <a:xfrm>
              <a:off x="3466705" y="2301236"/>
              <a:ext cx="607568" cy="528320"/>
            </a:xfrm>
            <a:prstGeom prst="circularArrow">
              <a:avLst/>
            </a:prstGeom>
            <a:solidFill>
              <a:srgbClr val="4472C4"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Circular Arrow 11">
              <a:extLst>
                <a:ext uri="{FF2B5EF4-FFF2-40B4-BE49-F238E27FC236}">
                  <a16:creationId xmlns:a16="http://schemas.microsoft.com/office/drawing/2014/main" id="{FE7C9774-254A-40A2-87E4-AEB5ED408416}"/>
                </a:ext>
              </a:extLst>
            </p:cNvPr>
            <p:cNvSpPr/>
            <p:nvPr/>
          </p:nvSpPr>
          <p:spPr>
            <a:xfrm rot="10800000">
              <a:off x="3466705" y="2504436"/>
              <a:ext cx="607568" cy="528320"/>
            </a:xfrm>
            <a:prstGeom prst="circularArrow">
              <a:avLst/>
            </a:prstGeom>
            <a:solidFill>
              <a:srgbClr val="4472C4"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7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442050" y="2381022"/>
            <a:ext cx="9601196" cy="3318936"/>
          </a:xfrm>
        </p:spPr>
        <p:txBody>
          <a:bodyPr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4B794A3-B9C7-4007-A114-DCC71248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519034"/>
            <a:ext cx="9073458" cy="16002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PROCESS</a:t>
            </a:r>
            <a:endParaRPr lang="fr-FR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43" y="2243510"/>
            <a:ext cx="6082607" cy="4004890"/>
          </a:xfrm>
          <a:prstGeom prst="rect">
            <a:avLst/>
          </a:prstGeom>
        </p:spPr>
      </p:pic>
      <p:sp>
        <p:nvSpPr>
          <p:cNvPr id="2" name="Titre 4">
            <a:extLst>
              <a:ext uri="{FF2B5EF4-FFF2-40B4-BE49-F238E27FC236}">
                <a16:creationId xmlns:a16="http://schemas.microsoft.com/office/drawing/2014/main" id="{5418894F-56D1-6136-0A5C-6320C78E27B8}"/>
              </a:ext>
            </a:extLst>
          </p:cNvPr>
          <p:cNvSpPr txBox="1">
            <a:spLocks/>
          </p:cNvSpPr>
          <p:nvPr/>
        </p:nvSpPr>
        <p:spPr>
          <a:xfrm>
            <a:off x="8143875" y="2947006"/>
            <a:ext cx="3089964" cy="2186969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</a:rPr>
              <a:t>1-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Providers </a:t>
            </a:r>
            <a:r>
              <a:rPr lang="fr-FR" sz="2000" dirty="0" err="1">
                <a:solidFill>
                  <a:schemeClr val="tx1"/>
                </a:solidFill>
              </a:rPr>
              <a:t>selection</a:t>
            </a:r>
            <a:endParaRPr lang="fr-FR" sz="2000" dirty="0">
              <a:solidFill>
                <a:schemeClr val="tx1"/>
              </a:solidFill>
            </a:endParaRPr>
          </a:p>
          <a:p>
            <a:pPr algn="l"/>
            <a:r>
              <a:rPr lang="fr-FR" sz="2000" dirty="0">
                <a:solidFill>
                  <a:schemeClr val="tx1"/>
                </a:solidFill>
              </a:rPr>
              <a:t>2- Coaching</a:t>
            </a:r>
            <a:endParaRPr lang="fr-FR" sz="2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l"/>
            <a:r>
              <a:rPr lang="fr-FR" sz="2000" dirty="0">
                <a:solidFill>
                  <a:schemeClr val="tx1"/>
                </a:solidFill>
              </a:rPr>
              <a:t>3- Certification audit </a:t>
            </a:r>
            <a:endParaRPr lang="fr-FR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9542" y="4245955"/>
            <a:ext cx="388187" cy="384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7586" y="5507539"/>
            <a:ext cx="388187" cy="384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8393" y="3236581"/>
            <a:ext cx="388187" cy="384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07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3521</TotalTime>
  <Words>786</Words>
  <Application>Microsoft Office PowerPoint</Application>
  <PresentationFormat>Widescreen</PresentationFormat>
  <Paragraphs>186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Garamond</vt:lpstr>
      <vt:lpstr>Times New Roman</vt:lpstr>
      <vt:lpstr>Wingdings</vt:lpstr>
      <vt:lpstr>Organique</vt:lpstr>
      <vt:lpstr>OVERVIEW OF HIV TESTERS CERTIFICATION PROGRAM IN COTE D’IVOIRE</vt:lpstr>
      <vt:lpstr>OUTLINES</vt:lpstr>
      <vt:lpstr>INTRODUCTION</vt:lpstr>
      <vt:lpstr>INTRODUCTION</vt:lpstr>
      <vt:lpstr>OBJECTIVES</vt:lpstr>
      <vt:lpstr>PowerPoint Presentation</vt:lpstr>
      <vt:lpstr>METHODOLOGY</vt:lpstr>
      <vt:lpstr>CERTIFICATION PROGRAM FRAMEWORK</vt:lpstr>
      <vt:lpstr>PROCESS</vt:lpstr>
      <vt:lpstr>PROCESS</vt:lpstr>
      <vt:lpstr>CERTIFICATION AUDIT</vt:lpstr>
      <vt:lpstr>ELIGIBILITY CRITERIA</vt:lpstr>
      <vt:lpstr>RESULTS (2022 and 2023) </vt:lpstr>
      <vt:lpstr>RESULTS </vt:lpstr>
      <vt:lpstr>RESULTS</vt:lpstr>
      <vt:lpstr>RESULTS</vt:lpstr>
      <vt:lpstr>LESSONS LEARNED </vt:lpstr>
      <vt:lpstr>CONCLUSION</vt:lpstr>
      <vt:lpstr>CONCLUSION</vt:lpstr>
      <vt:lpstr>ACKNOWLEDGEMENT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RÉSULTATS DU PROGRAMME DE CERTIFICATION DES POSDV ET PRESTATAIRES CI 2022</dc:title>
  <dc:creator>Cho Inès Prisca OSSEY</dc:creator>
  <cp:lastModifiedBy>Kohemun, Dougbe Natacha Syslv (CDC/GHC/DGHT)</cp:lastModifiedBy>
  <cp:revision>230</cp:revision>
  <cp:lastPrinted>2022-11-22T17:37:30Z</cp:lastPrinted>
  <dcterms:created xsi:type="dcterms:W3CDTF">2022-10-24T10:26:21Z</dcterms:created>
  <dcterms:modified xsi:type="dcterms:W3CDTF">2024-06-03T17:59:23Z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2022-11-22T09:15:48Z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2c639218-3f22-4b82-ae66-82ea7889a04a</vt:lpwstr>
  </property>
  <property fmtid="{D5CDD505-2E9C-101B-9397-08002B2CF9AE}" pid="8" name="MSIP_Label_8af03ff0-41c5-4c41-b55e-fabb8fae94be_ContentBits">
    <vt:lpwstr>0</vt:lpwstr>
  </property>
</Properties>
</file>